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amma.app"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00000"/>
          </a:solidFill>
          <a:ln w="13811">
            <a:solidFill>
              <a:srgbClr val="565151"/>
            </a:solidFill>
            <a:prstDash val="solid"/>
          </a:ln>
        </p:spPr>
      </p:sp>
      <p:pic>
        <p:nvPicPr>
          <p:cNvPr id="4"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000000">
              <a:alpha val="80000"/>
            </a:srgbClr>
          </a:solidFill>
          <a:ln/>
        </p:spPr>
      </p:sp>
      <p:sp>
        <p:nvSpPr>
          <p:cNvPr id="6" name="Text 3"/>
          <p:cNvSpPr/>
          <p:nvPr/>
        </p:nvSpPr>
        <p:spPr>
          <a:xfrm>
            <a:off x="2037993" y="1845826"/>
            <a:ext cx="10554414" cy="2499598"/>
          </a:xfrm>
          <a:prstGeom prst="rect">
            <a:avLst/>
          </a:prstGeom>
          <a:noFill/>
          <a:ln/>
        </p:spPr>
        <p:txBody>
          <a:bodyPr wrap="square" rtlCol="0" anchor="t"/>
          <a:lstStyle/>
          <a:p>
            <a:pPr indent="0" marL="0">
              <a:lnSpc>
                <a:spcPts val="6561"/>
              </a:lnSpc>
              <a:buNone/>
            </a:pPr>
            <a:r>
              <a:rPr lang="en-US" sz="5249" dirty="0">
                <a:solidFill>
                  <a:srgbClr val="FFFFFF"/>
                </a:solidFill>
                <a:latin typeface="Fraunces" pitchFamily="34" charset="0"/>
                <a:ea typeface="Fraunces" pitchFamily="34" charset="-122"/>
                <a:cs typeface="Fraunces" pitchFamily="34" charset="-120"/>
              </a:rPr>
              <a:t>Bocoran MKTSHE: Informasi Nomor &amp; Persyaratan Penggunaannya</a:t>
            </a:r>
            <a:endParaRPr lang="en-US" sz="5249" dirty="0"/>
          </a:p>
        </p:txBody>
      </p:sp>
      <p:sp>
        <p:nvSpPr>
          <p:cNvPr id="7" name="Text 4"/>
          <p:cNvSpPr/>
          <p:nvPr/>
        </p:nvSpPr>
        <p:spPr>
          <a:xfrm>
            <a:off x="2037993" y="4678680"/>
            <a:ext cx="10554414" cy="1066205"/>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Dapatkan nomor bocoran MKTSHE. Hubungi +6282179650281 guna mendapatkan informasi penting yang akan membantu Anda memahami MKTSHE. Simak ketentuan dan persyaratan penggunaannya serta peringatan tentang nilai kepercayaan informasi yang diberikan.</a:t>
            </a:r>
            <a:endParaRPr lang="en-US" sz="1750" dirty="0"/>
          </a:p>
        </p:txBody>
      </p:sp>
      <p:sp>
        <p:nvSpPr>
          <p:cNvPr id="8" name="Shape 5"/>
          <p:cNvSpPr/>
          <p:nvPr/>
        </p:nvSpPr>
        <p:spPr>
          <a:xfrm>
            <a:off x="2037993" y="6011466"/>
            <a:ext cx="355402" cy="355402"/>
          </a:xfrm>
          <a:prstGeom prst="roundRect">
            <a:avLst>
              <a:gd name="adj" fmla="val 25726039"/>
            </a:avLst>
          </a:prstGeom>
          <a:noFill/>
          <a:ln w="7620">
            <a:solidFill>
              <a:srgbClr val="FFFFFF"/>
            </a:solidFill>
            <a:prstDash val="solid"/>
          </a:ln>
        </p:spPr>
      </p:sp>
      <p:pic>
        <p:nvPicPr>
          <p:cNvPr id="9" name="Image 1" descr="preencoded.png">    </p:cNvPr>
          <p:cNvPicPr>
            <a:picLocks noChangeAspect="1"/>
          </p:cNvPicPr>
          <p:nvPr/>
        </p:nvPicPr>
        <p:blipFill>
          <a:blip r:embed="rId2"/>
          <a:stretch>
            <a:fillRect/>
          </a:stretch>
        </p:blipFill>
        <p:spPr>
          <a:xfrm>
            <a:off x="2045613" y="6019086"/>
            <a:ext cx="340162" cy="340162"/>
          </a:xfrm>
          <a:prstGeom prst="rect">
            <a:avLst/>
          </a:prstGeom>
        </p:spPr>
      </p:pic>
      <p:sp>
        <p:nvSpPr>
          <p:cNvPr id="10" name="Text 6"/>
          <p:cNvSpPr/>
          <p:nvPr/>
        </p:nvSpPr>
        <p:spPr>
          <a:xfrm>
            <a:off x="2504480" y="5994797"/>
            <a:ext cx="2339340" cy="388858"/>
          </a:xfrm>
          <a:prstGeom prst="rect">
            <a:avLst/>
          </a:prstGeom>
          <a:noFill/>
          <a:ln/>
        </p:spPr>
        <p:txBody>
          <a:bodyPr wrap="none" rtlCol="0" anchor="t"/>
          <a:lstStyle/>
          <a:p>
            <a:pPr algn="l" indent="0" marL="0">
              <a:lnSpc>
                <a:spcPts val="3062"/>
              </a:lnSpc>
              <a:buNone/>
            </a:pPr>
            <a:r>
              <a:rPr lang="en-US" sz="2187" b="1" dirty="0">
                <a:solidFill>
                  <a:srgbClr val="EBECEF"/>
                </a:solidFill>
                <a:latin typeface="Epilogue" pitchFamily="34" charset="0"/>
                <a:ea typeface="Epilogue" pitchFamily="34" charset="-122"/>
                <a:cs typeface="Epilogue" pitchFamily="34" charset="-120"/>
              </a:rPr>
              <a:t>by Epriyanto Pos</a:t>
            </a:r>
            <a:endParaRPr lang="en-US" sz="2187" dirty="0"/>
          </a:p>
        </p:txBody>
      </p:sp>
      <p:pic>
        <p:nvPicPr>
          <p:cNvPr id="11"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1448991"/>
            <a:ext cx="10554414" cy="1388745"/>
          </a:xfrm>
          <a:prstGeom prst="rect">
            <a:avLst/>
          </a:prstGeom>
          <a:noFill/>
          <a:ln/>
        </p:spPr>
        <p:txBody>
          <a:bodyPr wrap="squar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Informasi Nomor Telepon Bocoran MKTSHE</a:t>
            </a:r>
            <a:endParaRPr lang="en-US" sz="4374" dirty="0"/>
          </a:p>
        </p:txBody>
      </p:sp>
      <p:sp>
        <p:nvSpPr>
          <p:cNvPr id="5" name="Text 3"/>
          <p:cNvSpPr/>
          <p:nvPr/>
        </p:nvSpPr>
        <p:spPr>
          <a:xfrm>
            <a:off x="2037993" y="3393162"/>
            <a:ext cx="2666286" cy="416481"/>
          </a:xfrm>
          <a:prstGeom prst="rect">
            <a:avLst/>
          </a:prstGeom>
          <a:noFill/>
          <a:ln/>
        </p:spPr>
        <p:txBody>
          <a:bodyPr wrap="non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Nomor Telepon</a:t>
            </a:r>
            <a:endParaRPr lang="en-US" sz="2624" dirty="0"/>
          </a:p>
        </p:txBody>
      </p:sp>
      <p:sp>
        <p:nvSpPr>
          <p:cNvPr id="6" name="Text 4"/>
          <p:cNvSpPr/>
          <p:nvPr/>
        </p:nvSpPr>
        <p:spPr>
          <a:xfrm>
            <a:off x="2037993" y="4031813"/>
            <a:ext cx="3156347" cy="355402"/>
          </a:xfrm>
          <a:prstGeom prst="rect">
            <a:avLst/>
          </a:prstGeom>
          <a:noFill/>
          <a:ln/>
        </p:spPr>
        <p:txBody>
          <a:bodyPr wrap="non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+6282179650281</a:t>
            </a:r>
            <a:endParaRPr lang="en-US" sz="1750" dirty="0"/>
          </a:p>
        </p:txBody>
      </p:sp>
      <p:sp>
        <p:nvSpPr>
          <p:cNvPr id="7" name="Text 5"/>
          <p:cNvSpPr/>
          <p:nvPr/>
        </p:nvSpPr>
        <p:spPr>
          <a:xfrm>
            <a:off x="5743932" y="3393162"/>
            <a:ext cx="2750820" cy="416481"/>
          </a:xfrm>
          <a:prstGeom prst="rect">
            <a:avLst/>
          </a:prstGeom>
          <a:noFill/>
          <a:ln/>
        </p:spPr>
        <p:txBody>
          <a:bodyPr wrap="non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Alasan Distribusi</a:t>
            </a:r>
            <a:endParaRPr lang="en-US" sz="2624" dirty="0"/>
          </a:p>
        </p:txBody>
      </p:sp>
      <p:sp>
        <p:nvSpPr>
          <p:cNvPr id="8" name="Text 6"/>
          <p:cNvSpPr/>
          <p:nvPr/>
        </p:nvSpPr>
        <p:spPr>
          <a:xfrm>
            <a:off x="5743932" y="4031813"/>
            <a:ext cx="3156347" cy="1777008"/>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Nomor bocoran ini didistribusikan agar khalayak dapat memperoleh informasi yang sebenarnya tentang MKTSHE.</a:t>
            </a:r>
            <a:endParaRPr lang="en-US" sz="1750" dirty="0"/>
          </a:p>
        </p:txBody>
      </p:sp>
      <p:sp>
        <p:nvSpPr>
          <p:cNvPr id="9" name="Text 7"/>
          <p:cNvSpPr/>
          <p:nvPr/>
        </p:nvSpPr>
        <p:spPr>
          <a:xfrm>
            <a:off x="9449872" y="3393162"/>
            <a:ext cx="3156347" cy="832961"/>
          </a:xfrm>
          <a:prstGeom prst="rect">
            <a:avLst/>
          </a:prstGeom>
          <a:noFill/>
          <a:ln/>
        </p:spPr>
        <p:txBody>
          <a:bodyPr wrap="squar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Ketentuan Penggunaan</a:t>
            </a:r>
            <a:endParaRPr lang="en-US" sz="2624" dirty="0"/>
          </a:p>
        </p:txBody>
      </p:sp>
      <p:sp>
        <p:nvSpPr>
          <p:cNvPr id="10" name="Text 8"/>
          <p:cNvSpPr/>
          <p:nvPr/>
        </p:nvSpPr>
        <p:spPr>
          <a:xfrm>
            <a:off x="9449872" y="4448294"/>
            <a:ext cx="3156347" cy="2132409"/>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Informasi yang diberikan melalui nomor bocoran ini hanya untuk penggunaan pribadi dan tidak boleh disebarkan ke pihak ketiga tanpa persetujuan MKTSHE.</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1193363"/>
            <a:ext cx="10554414" cy="1388745"/>
          </a:xfrm>
          <a:prstGeom prst="rect">
            <a:avLst/>
          </a:prstGeom>
          <a:noFill/>
          <a:ln/>
        </p:spPr>
        <p:txBody>
          <a:bodyPr wrap="squar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Informasi MKTSHE yang Akan Diberikan</a:t>
            </a:r>
            <a:endParaRPr lang="en-US" sz="4374" dirty="0"/>
          </a:p>
        </p:txBody>
      </p:sp>
      <p:sp>
        <p:nvSpPr>
          <p:cNvPr id="5" name="Shape 3"/>
          <p:cNvSpPr/>
          <p:nvPr/>
        </p:nvSpPr>
        <p:spPr>
          <a:xfrm>
            <a:off x="2037993" y="3200043"/>
            <a:ext cx="499943" cy="499943"/>
          </a:xfrm>
          <a:prstGeom prst="roundRect">
            <a:avLst>
              <a:gd name="adj" fmla="val 20000"/>
            </a:avLst>
          </a:prstGeom>
          <a:solidFill>
            <a:srgbClr val="283157"/>
          </a:solidFill>
          <a:ln w="13811">
            <a:solidFill>
              <a:srgbClr val="303B69"/>
            </a:solidFill>
            <a:prstDash val="solid"/>
          </a:ln>
        </p:spPr>
      </p:sp>
      <p:sp>
        <p:nvSpPr>
          <p:cNvPr id="6" name="Text 4"/>
          <p:cNvSpPr/>
          <p:nvPr/>
        </p:nvSpPr>
        <p:spPr>
          <a:xfrm>
            <a:off x="2211705" y="3241715"/>
            <a:ext cx="152400" cy="416481"/>
          </a:xfrm>
          <a:prstGeom prst="rect">
            <a:avLst/>
          </a:prstGeom>
          <a:noFill/>
          <a:ln/>
        </p:spPr>
        <p:txBody>
          <a:bodyPr wrap="none" rtlCol="0" anchor="t"/>
          <a:lstStyle/>
          <a:p>
            <a:pPr algn="ctr" indent="0" marL="0">
              <a:lnSpc>
                <a:spcPts val="3281"/>
              </a:lnSpc>
              <a:buNone/>
            </a:pPr>
            <a:r>
              <a:rPr lang="en-US" sz="2624" dirty="0">
                <a:solidFill>
                  <a:srgbClr val="EBECEF"/>
                </a:solidFill>
                <a:latin typeface="Fraunces" pitchFamily="34" charset="0"/>
                <a:ea typeface="Fraunces" pitchFamily="34" charset="-122"/>
                <a:cs typeface="Fraunces" pitchFamily="34" charset="-120"/>
              </a:rPr>
              <a:t>1</a:t>
            </a:r>
            <a:endParaRPr lang="en-US" sz="2624" dirty="0"/>
          </a:p>
        </p:txBody>
      </p:sp>
      <p:sp>
        <p:nvSpPr>
          <p:cNvPr id="7" name="Text 5"/>
          <p:cNvSpPr/>
          <p:nvPr/>
        </p:nvSpPr>
        <p:spPr>
          <a:xfrm>
            <a:off x="2760107" y="3276362"/>
            <a:ext cx="2647950" cy="694373"/>
          </a:xfrm>
          <a:prstGeom prst="rect">
            <a:avLst/>
          </a:prstGeom>
          <a:noFill/>
          <a:ln/>
        </p:spPr>
        <p:txBody>
          <a:bodyPr wrap="square" rtlCol="0" anchor="t"/>
          <a:lstStyle/>
          <a:p>
            <a:pPr indent="0" marL="0">
              <a:lnSpc>
                <a:spcPts val="2734"/>
              </a:lnSpc>
              <a:buNone/>
            </a:pPr>
            <a:r>
              <a:rPr lang="en-US" sz="2187" dirty="0">
                <a:solidFill>
                  <a:srgbClr val="EBECEF"/>
                </a:solidFill>
                <a:latin typeface="Fraunces" pitchFamily="34" charset="0"/>
                <a:ea typeface="Fraunces" pitchFamily="34" charset="-122"/>
                <a:cs typeface="Fraunces" pitchFamily="34" charset="-120"/>
              </a:rPr>
              <a:t>Data pribadi MKTSHE</a:t>
            </a:r>
            <a:endParaRPr lang="en-US" sz="2187" dirty="0"/>
          </a:p>
        </p:txBody>
      </p:sp>
      <p:sp>
        <p:nvSpPr>
          <p:cNvPr id="8" name="Text 6"/>
          <p:cNvSpPr/>
          <p:nvPr/>
        </p:nvSpPr>
        <p:spPr>
          <a:xfrm>
            <a:off x="2760107" y="4192905"/>
            <a:ext cx="2647950" cy="1777008"/>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Anda akan mendapatkan informasi penting mengenai profil, latar belakang, dan kredensial MKTSHE.</a:t>
            </a:r>
            <a:endParaRPr lang="en-US" sz="1750" dirty="0"/>
          </a:p>
        </p:txBody>
      </p:sp>
      <p:sp>
        <p:nvSpPr>
          <p:cNvPr id="9" name="Shape 7"/>
          <p:cNvSpPr/>
          <p:nvPr/>
        </p:nvSpPr>
        <p:spPr>
          <a:xfrm>
            <a:off x="5630228" y="3200043"/>
            <a:ext cx="499943" cy="499943"/>
          </a:xfrm>
          <a:prstGeom prst="roundRect">
            <a:avLst>
              <a:gd name="adj" fmla="val 20000"/>
            </a:avLst>
          </a:prstGeom>
          <a:solidFill>
            <a:srgbClr val="283157"/>
          </a:solidFill>
          <a:ln w="13811">
            <a:solidFill>
              <a:srgbClr val="303B69"/>
            </a:solidFill>
            <a:prstDash val="solid"/>
          </a:ln>
        </p:spPr>
      </p:sp>
      <p:sp>
        <p:nvSpPr>
          <p:cNvPr id="10" name="Text 8"/>
          <p:cNvSpPr/>
          <p:nvPr/>
        </p:nvSpPr>
        <p:spPr>
          <a:xfrm>
            <a:off x="5777270" y="3241715"/>
            <a:ext cx="205740" cy="416481"/>
          </a:xfrm>
          <a:prstGeom prst="rect">
            <a:avLst/>
          </a:prstGeom>
          <a:noFill/>
          <a:ln/>
        </p:spPr>
        <p:txBody>
          <a:bodyPr wrap="none" rtlCol="0" anchor="t"/>
          <a:lstStyle/>
          <a:p>
            <a:pPr algn="ctr" indent="0" marL="0">
              <a:lnSpc>
                <a:spcPts val="3281"/>
              </a:lnSpc>
              <a:buNone/>
            </a:pPr>
            <a:r>
              <a:rPr lang="en-US" sz="2624" dirty="0">
                <a:solidFill>
                  <a:srgbClr val="EBECEF"/>
                </a:solidFill>
                <a:latin typeface="Fraunces" pitchFamily="34" charset="0"/>
                <a:ea typeface="Fraunces" pitchFamily="34" charset="-122"/>
                <a:cs typeface="Fraunces" pitchFamily="34" charset="-120"/>
              </a:rPr>
              <a:t>2</a:t>
            </a:r>
            <a:endParaRPr lang="en-US" sz="2624" dirty="0"/>
          </a:p>
        </p:txBody>
      </p:sp>
      <p:sp>
        <p:nvSpPr>
          <p:cNvPr id="11" name="Text 9"/>
          <p:cNvSpPr/>
          <p:nvPr/>
        </p:nvSpPr>
        <p:spPr>
          <a:xfrm>
            <a:off x="6352342" y="3276362"/>
            <a:ext cx="2316480" cy="347186"/>
          </a:xfrm>
          <a:prstGeom prst="rect">
            <a:avLst/>
          </a:prstGeom>
          <a:noFill/>
          <a:ln/>
        </p:spPr>
        <p:txBody>
          <a:bodyPr wrap="none" rtlCol="0" anchor="t"/>
          <a:lstStyle/>
          <a:p>
            <a:pPr indent="0" marL="0">
              <a:lnSpc>
                <a:spcPts val="2734"/>
              </a:lnSpc>
              <a:buNone/>
            </a:pPr>
            <a:r>
              <a:rPr lang="en-US" sz="2187" dirty="0">
                <a:solidFill>
                  <a:srgbClr val="EBECEF"/>
                </a:solidFill>
                <a:latin typeface="Fraunces" pitchFamily="34" charset="0"/>
                <a:ea typeface="Fraunces" pitchFamily="34" charset="-122"/>
                <a:cs typeface="Fraunces" pitchFamily="34" charset="-120"/>
              </a:rPr>
              <a:t>Informasi Proyek</a:t>
            </a:r>
            <a:endParaRPr lang="en-US" sz="2187" dirty="0"/>
          </a:p>
        </p:txBody>
      </p:sp>
      <p:sp>
        <p:nvSpPr>
          <p:cNvPr id="12" name="Text 10"/>
          <p:cNvSpPr/>
          <p:nvPr/>
        </p:nvSpPr>
        <p:spPr>
          <a:xfrm>
            <a:off x="6352342" y="3845719"/>
            <a:ext cx="2647950" cy="2132409"/>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Anda akan memperoleh detil proyek-proyek yang sudah ditangani oleh MKTSHE beserta dampak signifikan yang dihasilkan.</a:t>
            </a:r>
            <a:endParaRPr lang="en-US" sz="1750" dirty="0"/>
          </a:p>
        </p:txBody>
      </p:sp>
      <p:sp>
        <p:nvSpPr>
          <p:cNvPr id="13" name="Shape 11"/>
          <p:cNvSpPr/>
          <p:nvPr/>
        </p:nvSpPr>
        <p:spPr>
          <a:xfrm>
            <a:off x="9222462" y="3200043"/>
            <a:ext cx="499943" cy="499943"/>
          </a:xfrm>
          <a:prstGeom prst="roundRect">
            <a:avLst>
              <a:gd name="adj" fmla="val 20000"/>
            </a:avLst>
          </a:prstGeom>
          <a:solidFill>
            <a:srgbClr val="283157"/>
          </a:solidFill>
          <a:ln w="13811">
            <a:solidFill>
              <a:srgbClr val="303B69"/>
            </a:solidFill>
            <a:prstDash val="solid"/>
          </a:ln>
        </p:spPr>
      </p:sp>
      <p:sp>
        <p:nvSpPr>
          <p:cNvPr id="14" name="Text 12"/>
          <p:cNvSpPr/>
          <p:nvPr/>
        </p:nvSpPr>
        <p:spPr>
          <a:xfrm>
            <a:off x="9380934" y="3241715"/>
            <a:ext cx="182880" cy="416481"/>
          </a:xfrm>
          <a:prstGeom prst="rect">
            <a:avLst/>
          </a:prstGeom>
          <a:noFill/>
          <a:ln/>
        </p:spPr>
        <p:txBody>
          <a:bodyPr wrap="none" rtlCol="0" anchor="t"/>
          <a:lstStyle/>
          <a:p>
            <a:pPr algn="ctr" indent="0" marL="0">
              <a:lnSpc>
                <a:spcPts val="3281"/>
              </a:lnSpc>
              <a:buNone/>
            </a:pPr>
            <a:r>
              <a:rPr lang="en-US" sz="2624" dirty="0">
                <a:solidFill>
                  <a:srgbClr val="EBECEF"/>
                </a:solidFill>
                <a:latin typeface="Fraunces" pitchFamily="34" charset="0"/>
                <a:ea typeface="Fraunces" pitchFamily="34" charset="-122"/>
                <a:cs typeface="Fraunces" pitchFamily="34" charset="-120"/>
              </a:rPr>
              <a:t>3</a:t>
            </a:r>
            <a:endParaRPr lang="en-US" sz="2624" dirty="0"/>
          </a:p>
        </p:txBody>
      </p:sp>
      <p:sp>
        <p:nvSpPr>
          <p:cNvPr id="15" name="Text 13"/>
          <p:cNvSpPr/>
          <p:nvPr/>
        </p:nvSpPr>
        <p:spPr>
          <a:xfrm>
            <a:off x="9944576" y="3276362"/>
            <a:ext cx="2647950" cy="694373"/>
          </a:xfrm>
          <a:prstGeom prst="rect">
            <a:avLst/>
          </a:prstGeom>
          <a:noFill/>
          <a:ln/>
        </p:spPr>
        <p:txBody>
          <a:bodyPr wrap="square" rtlCol="0" anchor="t"/>
          <a:lstStyle/>
          <a:p>
            <a:pPr indent="0" marL="0">
              <a:lnSpc>
                <a:spcPts val="2734"/>
              </a:lnSpc>
              <a:buNone/>
            </a:pPr>
            <a:r>
              <a:rPr lang="en-US" sz="2187" dirty="0">
                <a:solidFill>
                  <a:srgbClr val="EBECEF"/>
                </a:solidFill>
                <a:latin typeface="Fraunces" pitchFamily="34" charset="0"/>
                <a:ea typeface="Fraunces" pitchFamily="34" charset="-122"/>
                <a:cs typeface="Fraunces" pitchFamily="34" charset="-120"/>
              </a:rPr>
              <a:t>Strategi Bisnis MKTSHE</a:t>
            </a:r>
            <a:endParaRPr lang="en-US" sz="2187" dirty="0"/>
          </a:p>
        </p:txBody>
      </p:sp>
      <p:sp>
        <p:nvSpPr>
          <p:cNvPr id="16" name="Text 14"/>
          <p:cNvSpPr/>
          <p:nvPr/>
        </p:nvSpPr>
        <p:spPr>
          <a:xfrm>
            <a:off x="9944576" y="4192905"/>
            <a:ext cx="2647950" cy="2843213"/>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Anda akan diajak menengok strategi MKTSHE untuk membangun bisnisnya, termasuk cara mengelola risiko dan memaksimalkan keuntungan.</a:t>
            </a:r>
            <a:endParaRPr lang="en-US" sz="1750" dirty="0"/>
          </a:p>
        </p:txBody>
      </p:sp>
      <p:pic>
        <p:nvPicPr>
          <p:cNvPr id="1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762369"/>
            <a:ext cx="8938260"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Alasan Distribusi Nomor Bocoran</a:t>
            </a:r>
            <a:endParaRPr lang="en-US" sz="4374" dirty="0"/>
          </a:p>
        </p:txBody>
      </p:sp>
      <p:sp>
        <p:nvSpPr>
          <p:cNvPr id="5" name="Text 3"/>
          <p:cNvSpPr/>
          <p:nvPr/>
        </p:nvSpPr>
        <p:spPr>
          <a:xfrm>
            <a:off x="2371249" y="4150995"/>
            <a:ext cx="10221158" cy="1066205"/>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"Kami memandang penting untuk memberikan informasi yang tepat dan akurat tentang MKTSHE kepada khalayak luas. Melalui nomor bocoran ini, setiap orang dapat memperoleh informasi terbaru dan melihat MKTSHE dari perspektif yang berbeda."</a:t>
            </a:r>
            <a:endParaRPr lang="en-US" sz="1750" dirty="0"/>
          </a:p>
        </p:txBody>
      </p:sp>
      <p:sp>
        <p:nvSpPr>
          <p:cNvPr id="6" name="Shape 4"/>
          <p:cNvSpPr/>
          <p:nvPr/>
        </p:nvSpPr>
        <p:spPr>
          <a:xfrm>
            <a:off x="2037993" y="3901083"/>
            <a:ext cx="44410" cy="1566029"/>
          </a:xfrm>
          <a:prstGeom prst="rect">
            <a:avLst/>
          </a:prstGeom>
          <a:solidFill>
            <a:srgbClr val="8C98CA"/>
          </a:solidFill>
          <a:ln/>
        </p:spPr>
      </p:sp>
      <p:pic>
        <p:nvPicPr>
          <p:cNvPr id="7"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1377077"/>
            <a:ext cx="10554414" cy="1388745"/>
          </a:xfrm>
          <a:prstGeom prst="rect">
            <a:avLst/>
          </a:prstGeom>
          <a:noFill/>
          <a:ln/>
        </p:spPr>
        <p:txBody>
          <a:bodyPr wrap="squar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Ketentuan dan Persyaratan Penggunaan Informasi MKTSHE</a:t>
            </a:r>
            <a:endParaRPr lang="en-US" sz="4374" dirty="0"/>
          </a:p>
        </p:txBody>
      </p:sp>
      <p:sp>
        <p:nvSpPr>
          <p:cNvPr id="5" name="Shape 3"/>
          <p:cNvSpPr/>
          <p:nvPr/>
        </p:nvSpPr>
        <p:spPr>
          <a:xfrm>
            <a:off x="2037993" y="3210163"/>
            <a:ext cx="10554414" cy="3642241"/>
          </a:xfrm>
          <a:prstGeom prst="roundRect">
            <a:avLst>
              <a:gd name="adj" fmla="val 2745"/>
            </a:avLst>
          </a:prstGeom>
          <a:noFill/>
          <a:ln w="13811">
            <a:solidFill>
              <a:srgbClr val="FFFFFF">
                <a:alpha val="24000"/>
              </a:srgbClr>
            </a:solidFill>
            <a:prstDash val="solid"/>
          </a:ln>
        </p:spPr>
      </p:sp>
      <p:sp>
        <p:nvSpPr>
          <p:cNvPr id="6" name="Shape 4"/>
          <p:cNvSpPr/>
          <p:nvPr/>
        </p:nvSpPr>
        <p:spPr>
          <a:xfrm>
            <a:off x="2051804" y="3223974"/>
            <a:ext cx="10526792" cy="637103"/>
          </a:xfrm>
          <a:prstGeom prst="rect">
            <a:avLst/>
          </a:prstGeom>
          <a:solidFill>
            <a:srgbClr val="FFFFFF">
              <a:alpha val="4000"/>
            </a:srgbClr>
          </a:solidFill>
          <a:ln/>
        </p:spPr>
      </p:sp>
      <p:sp>
        <p:nvSpPr>
          <p:cNvPr id="7" name="Text 5"/>
          <p:cNvSpPr/>
          <p:nvPr/>
        </p:nvSpPr>
        <p:spPr>
          <a:xfrm>
            <a:off x="2273975" y="3364825"/>
            <a:ext cx="4815245" cy="355402"/>
          </a:xfrm>
          <a:prstGeom prst="rect">
            <a:avLst/>
          </a:prstGeom>
          <a:noFill/>
          <a:ln/>
        </p:spPr>
        <p:txBody>
          <a:bodyPr wrap="none" rtlCol="0" anchor="t"/>
          <a:lstStyle/>
          <a:p>
            <a:pPr indent="0" marL="0">
              <a:lnSpc>
                <a:spcPts val="2799"/>
              </a:lnSpc>
              <a:buNone/>
            </a:pPr>
            <a:r>
              <a:rPr lang="en-US" sz="1750" b="1" dirty="0">
                <a:solidFill>
                  <a:srgbClr val="EBECEF"/>
                </a:solidFill>
                <a:latin typeface="Epilogue" pitchFamily="34" charset="0"/>
                <a:ea typeface="Epilogue" pitchFamily="34" charset="-122"/>
                <a:cs typeface="Epilogue" pitchFamily="34" charset="-120"/>
              </a:rPr>
              <a:t>Ketentuan</a:t>
            </a:r>
            <a:endParaRPr lang="en-US" sz="1750" dirty="0"/>
          </a:p>
        </p:txBody>
      </p:sp>
      <p:sp>
        <p:nvSpPr>
          <p:cNvPr id="8" name="Text 6"/>
          <p:cNvSpPr/>
          <p:nvPr/>
        </p:nvSpPr>
        <p:spPr>
          <a:xfrm>
            <a:off x="7541181" y="3364825"/>
            <a:ext cx="4815245" cy="355402"/>
          </a:xfrm>
          <a:prstGeom prst="rect">
            <a:avLst/>
          </a:prstGeom>
          <a:noFill/>
          <a:ln/>
        </p:spPr>
        <p:txBody>
          <a:bodyPr wrap="none" rtlCol="0" anchor="t"/>
          <a:lstStyle/>
          <a:p>
            <a:pPr indent="0" marL="0">
              <a:lnSpc>
                <a:spcPts val="2799"/>
              </a:lnSpc>
              <a:buNone/>
            </a:pPr>
            <a:r>
              <a:rPr lang="en-US" sz="1750" b="1" dirty="0">
                <a:solidFill>
                  <a:srgbClr val="EBECEF"/>
                </a:solidFill>
                <a:latin typeface="Epilogue" pitchFamily="34" charset="0"/>
                <a:ea typeface="Epilogue" pitchFamily="34" charset="-122"/>
                <a:cs typeface="Epilogue" pitchFamily="34" charset="-120"/>
              </a:rPr>
              <a:t>Persyaratan</a:t>
            </a:r>
            <a:endParaRPr lang="en-US" sz="1750" dirty="0"/>
          </a:p>
        </p:txBody>
      </p:sp>
      <p:sp>
        <p:nvSpPr>
          <p:cNvPr id="9" name="Shape 7"/>
          <p:cNvSpPr/>
          <p:nvPr/>
        </p:nvSpPr>
        <p:spPr>
          <a:xfrm>
            <a:off x="2051804" y="3861078"/>
            <a:ext cx="10526792" cy="992505"/>
          </a:xfrm>
          <a:prstGeom prst="rect">
            <a:avLst/>
          </a:prstGeom>
          <a:solidFill>
            <a:srgbClr val="000000">
              <a:alpha val="4000"/>
            </a:srgbClr>
          </a:solidFill>
          <a:ln/>
        </p:spPr>
      </p:sp>
      <p:sp>
        <p:nvSpPr>
          <p:cNvPr id="10" name="Text 8"/>
          <p:cNvSpPr/>
          <p:nvPr/>
        </p:nvSpPr>
        <p:spPr>
          <a:xfrm>
            <a:off x="2273975" y="4001929"/>
            <a:ext cx="4815245" cy="710803"/>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Informasi hanya untuk penggunaan personal</a:t>
            </a:r>
            <a:endParaRPr lang="en-US" sz="1750" dirty="0"/>
          </a:p>
        </p:txBody>
      </p:sp>
      <p:sp>
        <p:nvSpPr>
          <p:cNvPr id="11" name="Text 9"/>
          <p:cNvSpPr/>
          <p:nvPr/>
        </p:nvSpPr>
        <p:spPr>
          <a:xfrm>
            <a:off x="7541181" y="4001929"/>
            <a:ext cx="4815245" cy="355402"/>
          </a:xfrm>
          <a:prstGeom prst="rect">
            <a:avLst/>
          </a:prstGeom>
          <a:noFill/>
          <a:ln/>
        </p:spPr>
        <p:txBody>
          <a:bodyPr wrap="non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Panggilan agar nomor tercipta</a:t>
            </a:r>
            <a:endParaRPr lang="en-US" sz="1750" dirty="0"/>
          </a:p>
        </p:txBody>
      </p:sp>
      <p:sp>
        <p:nvSpPr>
          <p:cNvPr id="12" name="Shape 10"/>
          <p:cNvSpPr/>
          <p:nvPr/>
        </p:nvSpPr>
        <p:spPr>
          <a:xfrm>
            <a:off x="2051804" y="4853583"/>
            <a:ext cx="10526792" cy="992505"/>
          </a:xfrm>
          <a:prstGeom prst="rect">
            <a:avLst/>
          </a:prstGeom>
          <a:solidFill>
            <a:srgbClr val="FFFFFF">
              <a:alpha val="4000"/>
            </a:srgbClr>
          </a:solidFill>
          <a:ln/>
        </p:spPr>
      </p:sp>
      <p:sp>
        <p:nvSpPr>
          <p:cNvPr id="13" name="Text 11"/>
          <p:cNvSpPr/>
          <p:nvPr/>
        </p:nvSpPr>
        <p:spPr>
          <a:xfrm>
            <a:off x="2273975" y="4994434"/>
            <a:ext cx="4815245" cy="710803"/>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Informasi tidak boleh disebarluaskan tanpa persetujuan MKTSHE</a:t>
            </a:r>
            <a:endParaRPr lang="en-US" sz="1750" dirty="0"/>
          </a:p>
        </p:txBody>
      </p:sp>
      <p:sp>
        <p:nvSpPr>
          <p:cNvPr id="14" name="Text 12"/>
          <p:cNvSpPr/>
          <p:nvPr/>
        </p:nvSpPr>
        <p:spPr>
          <a:xfrm>
            <a:off x="7541181" y="4994434"/>
            <a:ext cx="4815245" cy="355402"/>
          </a:xfrm>
          <a:prstGeom prst="rect">
            <a:avLst/>
          </a:prstGeom>
          <a:noFill/>
          <a:ln/>
        </p:spPr>
        <p:txBody>
          <a:bodyPr wrap="none" rtlCol="0" anchor="t"/>
          <a:lstStyle/>
          <a:p>
            <a:pPr indent="0" marL="0">
              <a:lnSpc>
                <a:spcPts val="2799"/>
              </a:lnSpc>
              <a:buNone/>
            </a:pPr>
            <a:endParaRPr lang="en-US" sz="1750" dirty="0"/>
          </a:p>
        </p:txBody>
      </p:sp>
      <p:sp>
        <p:nvSpPr>
          <p:cNvPr id="15" name="Shape 13"/>
          <p:cNvSpPr/>
          <p:nvPr/>
        </p:nvSpPr>
        <p:spPr>
          <a:xfrm>
            <a:off x="2051804" y="5846088"/>
            <a:ext cx="10526792" cy="992505"/>
          </a:xfrm>
          <a:prstGeom prst="rect">
            <a:avLst/>
          </a:prstGeom>
          <a:solidFill>
            <a:srgbClr val="000000">
              <a:alpha val="4000"/>
            </a:srgbClr>
          </a:solidFill>
          <a:ln/>
        </p:spPr>
      </p:sp>
      <p:sp>
        <p:nvSpPr>
          <p:cNvPr id="16" name="Text 14"/>
          <p:cNvSpPr/>
          <p:nvPr/>
        </p:nvSpPr>
        <p:spPr>
          <a:xfrm>
            <a:off x="2273975" y="5986939"/>
            <a:ext cx="4815245" cy="710803"/>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Informasi hanya boleh digunakan untuk tujuan</a:t>
            </a:r>
            <a:endParaRPr lang="en-US" sz="1750" dirty="0"/>
          </a:p>
        </p:txBody>
      </p:sp>
      <p:sp>
        <p:nvSpPr>
          <p:cNvPr id="17" name="Text 15"/>
          <p:cNvSpPr/>
          <p:nvPr/>
        </p:nvSpPr>
        <p:spPr>
          <a:xfrm>
            <a:off x="7541181" y="5986939"/>
            <a:ext cx="4815245" cy="355402"/>
          </a:xfrm>
          <a:prstGeom prst="rect">
            <a:avLst/>
          </a:prstGeom>
          <a:noFill/>
          <a:ln/>
        </p:spPr>
        <p:txBody>
          <a:bodyPr wrap="none" rtlCol="0" anchor="t"/>
          <a:lstStyle/>
          <a:p>
            <a:pPr indent="0" marL="0">
              <a:lnSpc>
                <a:spcPts val="2799"/>
              </a:lnSpc>
              <a:buNone/>
            </a:pPr>
            <a:endParaRPr lang="en-US" sz="1750" dirty="0"/>
          </a:p>
        </p:txBody>
      </p:sp>
      <p:pic>
        <p:nvPicPr>
          <p:cNvPr id="18"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2487454"/>
            <a:ext cx="10554414" cy="1388745"/>
          </a:xfrm>
          <a:prstGeom prst="rect">
            <a:avLst/>
          </a:prstGeom>
          <a:noFill/>
          <a:ln/>
        </p:spPr>
        <p:txBody>
          <a:bodyPr wrap="squar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peringatan tentang kepercayaan informasi bocoran MKTSHE</a:t>
            </a:r>
            <a:endParaRPr lang="en-US" sz="4374" dirty="0"/>
          </a:p>
        </p:txBody>
      </p:sp>
      <p:sp>
        <p:nvSpPr>
          <p:cNvPr id="5" name="Text 3"/>
          <p:cNvSpPr/>
          <p:nvPr/>
        </p:nvSpPr>
        <p:spPr>
          <a:xfrm>
            <a:off x="2037993" y="4320540"/>
            <a:ext cx="10554414" cy="1421606"/>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Kami memperingatkan bahwa informasi bocoran yang kami sampaikan melalui nomor telepon terkadang dapat diperoleh dari sumber-sumber yang belum diverifikasi sepenuhnya. Oleh karena itu, kami mendorong pengguna untuk melakukan pengecekan dan pengamatan lebih lanjut sebelum membuat keputusan berdasarkan informasi yang diterima.</a:t>
            </a:r>
            <a:endParaRPr lang="en-US" sz="1750" dirty="0"/>
          </a:p>
        </p:txBody>
      </p:sp>
      <p:pic>
        <p:nvPicPr>
          <p:cNvPr id="6"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1334572"/>
            <a:ext cx="4443889"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Kesimpulan</a:t>
            </a:r>
            <a:endParaRPr lang="en-US" sz="4374" dirty="0"/>
          </a:p>
        </p:txBody>
      </p:sp>
      <p:pic>
        <p:nvPicPr>
          <p:cNvPr id="5" name="Image 0" descr="preencoded.png">    </p:cNvPr>
          <p:cNvPicPr>
            <a:picLocks noChangeAspect="1"/>
          </p:cNvPicPr>
          <p:nvPr/>
        </p:nvPicPr>
        <p:blipFill>
          <a:blip r:embed="rId1"/>
          <a:stretch>
            <a:fillRect/>
          </a:stretch>
        </p:blipFill>
        <p:spPr>
          <a:xfrm>
            <a:off x="2037993" y="2473285"/>
            <a:ext cx="5554980" cy="3433167"/>
          </a:xfrm>
          <a:prstGeom prst="rect">
            <a:avLst/>
          </a:prstGeom>
        </p:spPr>
      </p:pic>
      <p:sp>
        <p:nvSpPr>
          <p:cNvPr id="6" name="Text 3"/>
          <p:cNvSpPr/>
          <p:nvPr/>
        </p:nvSpPr>
        <p:spPr>
          <a:xfrm>
            <a:off x="2037993" y="6184106"/>
            <a:ext cx="10554414" cy="710803"/>
          </a:xfrm>
          <a:prstGeom prst="rect">
            <a:avLst/>
          </a:prstGeom>
          <a:noFill/>
          <a:ln/>
        </p:spPr>
        <p:txBody>
          <a:bodyPr wrap="square" rtlCol="0" anchor="t"/>
          <a:lstStyle/>
          <a:p>
            <a:pPr algn="l" indent="0" marL="0">
              <a:lnSpc>
                <a:spcPts val="2799"/>
              </a:lnSpc>
              <a:buNone/>
            </a:pPr>
            <a:r>
              <a:rPr lang="en-US" sz="1750" dirty="0">
                <a:solidFill>
                  <a:srgbClr val="EBECEF"/>
                </a:solidFill>
                <a:latin typeface="Epilogue" pitchFamily="34" charset="0"/>
                <a:ea typeface="Epilogue" pitchFamily="34" charset="-122"/>
                <a:cs typeface="Epilogue" pitchFamily="34" charset="-120"/>
              </a:rPr>
              <a:t>Memperoleh nomor bocoran MKTSHE dan menggunakannya dengan bijak dapat membantu Anda memahami MKTSHE dengan lebih baik dan mengambil keputusan bisnis yang tepat.</a:t>
            </a:r>
            <a:endParaRPr lang="en-US" sz="1750" dirty="0"/>
          </a:p>
        </p:txBody>
      </p:sp>
      <p:pic>
        <p:nvPicPr>
          <p:cNvPr id="7"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w="13811">
            <a:solidFill>
              <a:srgbClr val="565151"/>
            </a:solidFill>
            <a:prstDash val="solid"/>
          </a:ln>
        </p:spPr>
      </p:sp>
      <p:sp>
        <p:nvSpPr>
          <p:cNvPr id="4" name="Text 2"/>
          <p:cNvSpPr/>
          <p:nvPr/>
        </p:nvSpPr>
        <p:spPr>
          <a:xfrm>
            <a:off x="2037993" y="1440775"/>
            <a:ext cx="6850380" cy="694373"/>
          </a:xfrm>
          <a:prstGeom prst="rect">
            <a:avLst/>
          </a:prstGeom>
          <a:noFill/>
          <a:ln/>
        </p:spPr>
        <p:txBody>
          <a:bodyPr wrap="none" rtlCol="0" anchor="t"/>
          <a:lstStyle/>
          <a:p>
            <a:pPr indent="0" marL="0">
              <a:lnSpc>
                <a:spcPts val="5468"/>
              </a:lnSpc>
              <a:buNone/>
            </a:pPr>
            <a:r>
              <a:rPr lang="en-US" sz="4374" dirty="0">
                <a:solidFill>
                  <a:srgbClr val="FFFFFF"/>
                </a:solidFill>
                <a:latin typeface="Fraunces" pitchFamily="34" charset="0"/>
                <a:ea typeface="Fraunces" pitchFamily="34" charset="-122"/>
                <a:cs typeface="Fraunces" pitchFamily="34" charset="-120"/>
              </a:rPr>
              <a:t>Nomor Bocoran MKTSHE</a:t>
            </a:r>
            <a:endParaRPr lang="en-US" sz="4374" dirty="0"/>
          </a:p>
        </p:txBody>
      </p:sp>
      <p:sp>
        <p:nvSpPr>
          <p:cNvPr id="5" name="Text 3"/>
          <p:cNvSpPr/>
          <p:nvPr/>
        </p:nvSpPr>
        <p:spPr>
          <a:xfrm>
            <a:off x="2037993" y="2690574"/>
            <a:ext cx="2666286" cy="416481"/>
          </a:xfrm>
          <a:prstGeom prst="rect">
            <a:avLst/>
          </a:prstGeom>
          <a:noFill/>
          <a:ln/>
        </p:spPr>
        <p:txBody>
          <a:bodyPr wrap="non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Nomor Telepon</a:t>
            </a:r>
            <a:endParaRPr lang="en-US" sz="2624" dirty="0"/>
          </a:p>
        </p:txBody>
      </p:sp>
      <p:sp>
        <p:nvSpPr>
          <p:cNvPr id="6" name="Text 4"/>
          <p:cNvSpPr/>
          <p:nvPr/>
        </p:nvSpPr>
        <p:spPr>
          <a:xfrm>
            <a:off x="2037993" y="3329226"/>
            <a:ext cx="3156347" cy="355402"/>
          </a:xfrm>
          <a:prstGeom prst="rect">
            <a:avLst/>
          </a:prstGeom>
          <a:noFill/>
          <a:ln/>
        </p:spPr>
        <p:txBody>
          <a:bodyPr wrap="non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+6282179650281</a:t>
            </a:r>
            <a:endParaRPr lang="en-US" sz="1750" dirty="0"/>
          </a:p>
        </p:txBody>
      </p:sp>
      <p:sp>
        <p:nvSpPr>
          <p:cNvPr id="7" name="Text 5"/>
          <p:cNvSpPr/>
          <p:nvPr/>
        </p:nvSpPr>
        <p:spPr>
          <a:xfrm>
            <a:off x="5743932" y="2690574"/>
            <a:ext cx="3156347" cy="832961"/>
          </a:xfrm>
          <a:prstGeom prst="rect">
            <a:avLst/>
          </a:prstGeom>
          <a:noFill/>
          <a:ln/>
        </p:spPr>
        <p:txBody>
          <a:bodyPr wrap="squar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Informasi yang Diberikan</a:t>
            </a:r>
            <a:endParaRPr lang="en-US" sz="2624" dirty="0"/>
          </a:p>
        </p:txBody>
      </p:sp>
      <p:sp>
        <p:nvSpPr>
          <p:cNvPr id="8" name="Text 6"/>
          <p:cNvSpPr/>
          <p:nvPr/>
        </p:nvSpPr>
        <p:spPr>
          <a:xfrm>
            <a:off x="5743932" y="3745706"/>
            <a:ext cx="3156347" cy="2487811"/>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Anda akan memperoleh informasi terbaru tentang MKTSHE. Namun, pastikan untuk menggunakan informasi tersebut dengan bijak dan hanya untuk kepentingan pribadi.</a:t>
            </a:r>
            <a:endParaRPr lang="en-US" sz="1750" dirty="0"/>
          </a:p>
        </p:txBody>
      </p:sp>
      <p:sp>
        <p:nvSpPr>
          <p:cNvPr id="9" name="Text 7"/>
          <p:cNvSpPr/>
          <p:nvPr/>
        </p:nvSpPr>
        <p:spPr>
          <a:xfrm>
            <a:off x="9449872" y="2690574"/>
            <a:ext cx="3156347" cy="832961"/>
          </a:xfrm>
          <a:prstGeom prst="rect">
            <a:avLst/>
          </a:prstGeom>
          <a:noFill/>
          <a:ln/>
        </p:spPr>
        <p:txBody>
          <a:bodyPr wrap="square" rtlCol="0" anchor="t"/>
          <a:lstStyle/>
          <a:p>
            <a:pPr indent="0" marL="0">
              <a:lnSpc>
                <a:spcPts val="3281"/>
              </a:lnSpc>
              <a:buNone/>
            </a:pPr>
            <a:r>
              <a:rPr lang="en-US" sz="2624" dirty="0">
                <a:solidFill>
                  <a:srgbClr val="FFFFFF"/>
                </a:solidFill>
                <a:latin typeface="Fraunces" pitchFamily="34" charset="0"/>
                <a:ea typeface="Fraunces" pitchFamily="34" charset="-122"/>
                <a:cs typeface="Fraunces" pitchFamily="34" charset="-120"/>
              </a:rPr>
              <a:t>Kepercayaan atau Risiko</a:t>
            </a:r>
            <a:endParaRPr lang="en-US" sz="2624" dirty="0"/>
          </a:p>
        </p:txBody>
      </p:sp>
      <p:sp>
        <p:nvSpPr>
          <p:cNvPr id="10" name="Text 8"/>
          <p:cNvSpPr/>
          <p:nvPr/>
        </p:nvSpPr>
        <p:spPr>
          <a:xfrm>
            <a:off x="9449872" y="3745706"/>
            <a:ext cx="3156347" cy="2843213"/>
          </a:xfrm>
          <a:prstGeom prst="rect">
            <a:avLst/>
          </a:prstGeom>
          <a:noFill/>
          <a:ln/>
        </p:spPr>
        <p:txBody>
          <a:bodyPr wrap="square" rtlCol="0" anchor="t"/>
          <a:lstStyle/>
          <a:p>
            <a:pPr indent="0" marL="0">
              <a:lnSpc>
                <a:spcPts val="2799"/>
              </a:lnSpc>
              <a:buNone/>
            </a:pPr>
            <a:r>
              <a:rPr lang="en-US" sz="1750" dirty="0">
                <a:solidFill>
                  <a:srgbClr val="EBECEF"/>
                </a:solidFill>
                <a:latin typeface="Epilogue" pitchFamily="34" charset="0"/>
                <a:ea typeface="Epilogue" pitchFamily="34" charset="-122"/>
                <a:cs typeface="Epilogue" pitchFamily="34" charset="-120"/>
              </a:rPr>
              <a:t>Setiap pengguna nomor bocoran tersebut menanggung risiko penggunaan secara berbeda-beda. Informasi bocoran mulai dari yang tidak akurat hingga benar sepenuhnya.</a:t>
            </a:r>
            <a:endParaRPr lang="en-US" sz="1750" dirty="0"/>
          </a:p>
        </p:txBody>
      </p:sp>
      <p:pic>
        <p:nvPicPr>
          <p:cNvPr id="11" name="Image 0" descr="preencoded.png">
            <a:hlinkClick r:id="rId2" tooltip=""/>
          </p:cNvPr>
          <p:cNvPicPr>
            <a:picLocks noChangeAspect="1"/>
          </p:cNvPicPr>
          <p:nvPr/>
        </p:nvPicPr>
        <p:blipFill>
          <a:blip r:embed="rId1"/>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2023-08-30T06:44:21Z</dcterms:created>
  <dcterms:modified xsi:type="dcterms:W3CDTF">2023-08-30T06:44:21Z</dcterms:modified>
</cp:coreProperties>
</file>